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440" r:id="rId3"/>
    <p:sldId id="364" r:id="rId4"/>
    <p:sldId id="418" r:id="rId5"/>
    <p:sldId id="424" r:id="rId6"/>
    <p:sldId id="426" r:id="rId7"/>
    <p:sldId id="433" r:id="rId8"/>
    <p:sldId id="441" r:id="rId9"/>
    <p:sldId id="427" r:id="rId10"/>
    <p:sldId id="435" r:id="rId11"/>
    <p:sldId id="444" r:id="rId12"/>
    <p:sldId id="445" r:id="rId13"/>
    <p:sldId id="428" r:id="rId14"/>
    <p:sldId id="446" r:id="rId15"/>
    <p:sldId id="372" r:id="rId16"/>
    <p:sldId id="447" r:id="rId17"/>
    <p:sldId id="43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clrMode="gray" scaleToFitPaper="1"/>
  <p:clrMru>
    <a:srgbClr val="E6E3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83" autoAdjust="0"/>
    <p:restoredTop sz="96970" autoAdjust="0"/>
  </p:normalViewPr>
  <p:slideViewPr>
    <p:cSldViewPr snapToGrid="0" snapToObjects="1">
      <p:cViewPr>
        <p:scale>
          <a:sx n="108" d="100"/>
          <a:sy n="108" d="100"/>
        </p:scale>
        <p:origin x="-1272" y="-2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31D11-6D8B-3E45-BE81-FEAF84E00033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C82616-8F8D-6D42-B7EF-790EEA43F7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2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D9D9FF-9C14-C243-BB49-3016CE43C6CC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71450" lvl="0" indent="-171450">
              <a:buFont typeface="Arial"/>
              <a:buChar char="•"/>
            </a:pPr>
            <a:endParaRPr lang="en-US" u="none" strike="noStrike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091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 typeface="Arial"/>
              <a:buChar char="•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endParaRPr lang="en-US" u="none" strike="noStrike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896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lvl="0" indent="-171450">
              <a:buFont typeface="Arial"/>
              <a:buChar char="•"/>
            </a:pPr>
            <a:endParaRPr lang="en-US" sz="120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lvl="0" indent="0">
              <a:buFont typeface="Arial"/>
              <a:buNone/>
            </a:pPr>
            <a:endParaRPr lang="en-US" u="none" strike="noStrike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C4A52A5-7C92-4945-B601-E6D0BA41D416}" type="slidenum">
              <a:rPr lang="en-US"/>
              <a:pPr/>
              <a:t>16</a:t>
            </a:fld>
            <a:endParaRPr lang="en-US"/>
          </a:p>
        </p:txBody>
      </p:sp>
      <p:sp>
        <p:nvSpPr>
          <p:cNvPr id="108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125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403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lvl="0" indent="-171450">
              <a:buFont typeface="Arial"/>
              <a:buChar char="•"/>
            </a:pPr>
            <a:endParaRPr lang="en-US" u="none" strike="noStrike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lvl="0" indent="-171450">
              <a:buFont typeface="Arial"/>
              <a:buChar char="•"/>
            </a:pPr>
            <a:endParaRPr lang="en-US" sz="120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83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u="none" strike="noStrike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995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endParaRPr lang="en-US" u="none" strike="noStrike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806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573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082" r="9961"/>
          <a:stretch/>
        </p:blipFill>
        <p:spPr>
          <a:xfrm>
            <a:off x="1" y="0"/>
            <a:ext cx="9144000" cy="6889091"/>
          </a:xfrm>
          <a:prstGeom prst="rect">
            <a:avLst/>
          </a:prstGeom>
        </p:spPr>
      </p:pic>
      <p:sp>
        <p:nvSpPr>
          <p:cNvPr id="6" name="Text Box 12"/>
          <p:cNvSpPr txBox="1">
            <a:spLocks noChangeArrowheads="1"/>
          </p:cNvSpPr>
          <p:nvPr/>
        </p:nvSpPr>
        <p:spPr bwMode="auto">
          <a:xfrm>
            <a:off x="503942" y="3258780"/>
            <a:ext cx="3136083" cy="553998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000" dirty="0" smtClean="0">
                <a:latin typeface="Georgia" pitchFamily="-65" charset="0"/>
              </a:rPr>
              <a:t>Viewpoints AI</a:t>
            </a:r>
            <a:endParaRPr lang="en-US" sz="3000" dirty="0">
              <a:latin typeface="Georgia" pitchFamily="-65" charset="0"/>
            </a:endParaRPr>
          </a:p>
        </p:txBody>
      </p:sp>
      <p:sp>
        <p:nvSpPr>
          <p:cNvPr id="8" name="Text Box 12"/>
          <p:cNvSpPr txBox="1">
            <a:spLocks noChangeArrowheads="1"/>
          </p:cNvSpPr>
          <p:nvPr/>
        </p:nvSpPr>
        <p:spPr bwMode="auto">
          <a:xfrm>
            <a:off x="503941" y="5362977"/>
            <a:ext cx="4480299" cy="830997"/>
          </a:xfrm>
          <a:prstGeom prst="rect">
            <a:avLst/>
          </a:prstGeom>
          <a:solidFill>
            <a:schemeClr val="bg1">
              <a:alpha val="7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mikhail jacob		</a:t>
            </a:r>
            <a:r>
              <a:rPr lang="en-US" sz="2400" dirty="0">
                <a:latin typeface="Georgia" pitchFamily="-65" charset="0"/>
              </a:rPr>
              <a:t>ivan sysoev </a:t>
            </a:r>
            <a:r>
              <a:rPr lang="en-US" sz="2400" dirty="0" smtClean="0">
                <a:latin typeface="Georgia" pitchFamily="-65" charset="0"/>
              </a:rPr>
              <a:t>tory anderson	brian magerko</a:t>
            </a:r>
            <a:endParaRPr lang="en-US" sz="2400" dirty="0">
              <a:latin typeface="Georgia" pitchFamily="-65" charset="0"/>
            </a:endParaRPr>
          </a:p>
        </p:txBody>
      </p:sp>
      <p:pic>
        <p:nvPicPr>
          <p:cNvPr id="2" name="Picture 1" descr="AdamLabLogoHiRes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89665" y="388541"/>
            <a:ext cx="2691107" cy="1387059"/>
          </a:xfrm>
          <a:prstGeom prst="rect">
            <a:avLst/>
          </a:prstGeom>
          <a:solidFill>
            <a:schemeClr val="bg2">
              <a:alpha val="83000"/>
            </a:schemeClr>
          </a:solidFill>
          <a:effectLst>
            <a:softEdge rad="190500"/>
          </a:effectLst>
        </p:spPr>
      </p:pic>
      <p:pic>
        <p:nvPicPr>
          <p:cNvPr id="3" name="Picture 2" descr="1000px-GeorgiaTech_logo.svg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2032" y="5498346"/>
            <a:ext cx="1644510" cy="695628"/>
          </a:xfrm>
          <a:prstGeom prst="rect">
            <a:avLst/>
          </a:prstGeom>
          <a:solidFill>
            <a:schemeClr val="bg2">
              <a:alpha val="10000"/>
            </a:schemeClr>
          </a:solidFill>
          <a:effectLst>
            <a:glow rad="165100">
              <a:schemeClr val="bg2">
                <a:alpha val="85000"/>
              </a:schemeClr>
            </a:glow>
            <a:softEdge rad="25400"/>
          </a:effectLst>
        </p:spPr>
      </p:pic>
      <p:sp>
        <p:nvSpPr>
          <p:cNvPr id="11" name="Text Box 12"/>
          <p:cNvSpPr txBox="1">
            <a:spLocks noChangeArrowheads="1"/>
          </p:cNvSpPr>
          <p:nvPr/>
        </p:nvSpPr>
        <p:spPr bwMode="auto">
          <a:xfrm>
            <a:off x="503942" y="4341078"/>
            <a:ext cx="3861819" cy="461665"/>
          </a:xfrm>
          <a:prstGeom prst="rect">
            <a:avLst/>
          </a:prstGeom>
          <a:solidFill>
            <a:schemeClr val="bg1">
              <a:alpha val="7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Improvisational Dance AI</a:t>
            </a:r>
            <a:endParaRPr lang="en-US" sz="2400" dirty="0">
              <a:latin typeface="Georgia" pitchFamily="-65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rains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effectLst/>
        </p:spPr>
      </p:pic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636961" y="2598826"/>
            <a:ext cx="1604064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repeat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2399028" y="1949248"/>
            <a:ext cx="1886097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transform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4740585" y="932839"/>
            <a:ext cx="1773836" cy="1200328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novel to interaction context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6837030" y="1431375"/>
            <a:ext cx="2075154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apply learned pattern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3758733" y="4280940"/>
            <a:ext cx="2861519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b="1" dirty="0" smtClean="0">
                <a:latin typeface="Georgia" pitchFamily="-65" charset="0"/>
              </a:rPr>
              <a:t>response modes</a:t>
            </a:r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3758733" y="5451943"/>
            <a:ext cx="1052783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no </a:t>
            </a:r>
            <a:r>
              <a:rPr lang="en-US" sz="2400" dirty="0">
                <a:latin typeface="Georgia" pitchFamily="-65" charset="0"/>
              </a:rPr>
              <a:t>o</a:t>
            </a:r>
            <a:r>
              <a:rPr lang="en-US" sz="2400" dirty="0" smtClean="0">
                <a:latin typeface="Georgia" pitchFamily="-65" charset="0"/>
              </a:rPr>
              <a:t>p</a:t>
            </a:r>
          </a:p>
        </p:txBody>
      </p:sp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471487" y="792722"/>
            <a:ext cx="2209537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reasoning</a:t>
            </a:r>
          </a:p>
        </p:txBody>
      </p:sp>
      <p:sp>
        <p:nvSpPr>
          <p:cNvPr id="15" name="Text Box 6"/>
          <p:cNvSpPr txBox="1">
            <a:spLocks noChangeArrowheads="1"/>
          </p:cNvSpPr>
          <p:nvPr/>
        </p:nvSpPr>
        <p:spPr bwMode="auto">
          <a:xfrm>
            <a:off x="6025370" y="5221110"/>
            <a:ext cx="2415411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emotion algebra</a:t>
            </a:r>
          </a:p>
        </p:txBody>
      </p:sp>
    </p:spTree>
    <p:extLst>
      <p:ext uri="{BB962C8B-B14F-4D97-AF65-F5344CB8AC3E}">
        <p14:creationId xmlns:p14="http://schemas.microsoft.com/office/powerpoint/2010/main" val="2708208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ry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"/>
            <a:ext cx="9144000" cy="6896557"/>
          </a:xfrm>
          <a:prstGeom prst="rect">
            <a:avLst/>
          </a:prstGeom>
        </p:spPr>
      </p:pic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660302" y="246669"/>
            <a:ext cx="3609738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episodic memory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660302" y="5682565"/>
            <a:ext cx="2541787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approximate gesture matching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726531" y="1177095"/>
            <a:ext cx="2710173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interaction history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659088" y="3772795"/>
            <a:ext cx="3527074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“novel to interaction context” response mode</a:t>
            </a:r>
          </a:p>
        </p:txBody>
      </p:sp>
      <p:pic>
        <p:nvPicPr>
          <p:cNvPr id="3" name="Picture 2" descr="gestures.png"/>
          <p:cNvPicPr>
            <a:picLocks noChangeAspect="1"/>
          </p:cNvPicPr>
          <p:nvPr/>
        </p:nvPicPr>
        <p:blipFill rotWithShape="1"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80" t="1868" r="13616" b="2486"/>
          <a:stretch/>
        </p:blipFill>
        <p:spPr>
          <a:xfrm>
            <a:off x="4644760" y="246669"/>
            <a:ext cx="4125832" cy="626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5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earn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40"/>
          <a:stretch/>
        </p:blipFill>
        <p:spPr>
          <a:xfrm>
            <a:off x="0" y="9559"/>
            <a:ext cx="9144000" cy="6858000"/>
          </a:xfrm>
          <a:prstGeom prst="rect">
            <a:avLst/>
          </a:prstGeom>
        </p:spPr>
      </p:pic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3070724" y="484056"/>
            <a:ext cx="5645738" cy="523220"/>
          </a:xfrm>
          <a:prstGeom prst="rect">
            <a:avLst/>
          </a:prstGeom>
          <a:solidFill>
            <a:srgbClr val="E6E3DA">
              <a:alpha val="85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pattern learning </a:t>
            </a:r>
            <a:r>
              <a:rPr lang="en-US" sz="2800" b="1" dirty="0">
                <a:latin typeface="Georgia" pitchFamily="-65" charset="0"/>
              </a:rPr>
              <a:t>interaction</a:t>
            </a:r>
            <a:endParaRPr lang="en-US" sz="2800" b="1" dirty="0" smtClean="0">
              <a:latin typeface="Georgia" pitchFamily="-65" charset="0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842952" y="1799011"/>
            <a:ext cx="2227772" cy="830997"/>
          </a:xfrm>
          <a:prstGeom prst="rect">
            <a:avLst/>
          </a:prstGeom>
          <a:solidFill>
            <a:schemeClr val="bg1">
              <a:alpha val="7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call &amp; response pairs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371122" y="4695754"/>
            <a:ext cx="2699602" cy="1200328"/>
          </a:xfrm>
          <a:prstGeom prst="rect">
            <a:avLst/>
          </a:prstGeom>
          <a:solidFill>
            <a:srgbClr val="E6E3DA">
              <a:alpha val="85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weighted by frequency of usage and observation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alphaModFix amt="8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2663" y="1799011"/>
            <a:ext cx="5003799" cy="409707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6184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3210153" y="6080525"/>
            <a:ext cx="1481641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>
                <a:latin typeface="Georgia" pitchFamily="-65" charset="0"/>
              </a:rPr>
              <a:t>a</a:t>
            </a:r>
            <a:r>
              <a:rPr lang="en-US" sz="2800" b="1" dirty="0" smtClean="0">
                <a:latin typeface="Georgia" pitchFamily="-65" charset="0"/>
              </a:rPr>
              <a:t>ction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621654" y="2978675"/>
            <a:ext cx="19006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u="sng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TODO</a:t>
            </a:r>
            <a:endParaRPr lang="en-US" sz="5400" b="1" u="sng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" y="1403268"/>
            <a:ext cx="9135176" cy="4047159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891973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621654" y="2967335"/>
            <a:ext cx="19006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u="sng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TODO</a:t>
            </a:r>
            <a:endParaRPr lang="en-US" sz="5400" b="1" u="sng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6224"/>
          </a:xfrm>
          <a:prstGeom prst="rect">
            <a:avLst/>
          </a:prstGeom>
        </p:spPr>
      </p:pic>
      <p:sp>
        <p:nvSpPr>
          <p:cNvPr id="11" name="Text Box 12"/>
          <p:cNvSpPr txBox="1">
            <a:spLocks noChangeArrowheads="1"/>
          </p:cNvSpPr>
          <p:nvPr/>
        </p:nvSpPr>
        <p:spPr bwMode="auto">
          <a:xfrm>
            <a:off x="431836" y="623999"/>
            <a:ext cx="1802073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nuggets</a:t>
            </a:r>
            <a:endParaRPr lang="en-US" sz="2800" b="1" dirty="0">
              <a:latin typeface="Georgia" pitchFamily="-65" charset="0"/>
            </a:endParaRPr>
          </a:p>
        </p:txBody>
      </p:sp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2801430" y="3322308"/>
            <a:ext cx="1899143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learning by observation</a:t>
            </a:r>
          </a:p>
        </p:txBody>
      </p:sp>
      <p:sp>
        <p:nvSpPr>
          <p:cNvPr id="14" name="Text Box 6"/>
          <p:cNvSpPr txBox="1">
            <a:spLocks noChangeArrowheads="1"/>
          </p:cNvSpPr>
          <p:nvPr/>
        </p:nvSpPr>
        <p:spPr bwMode="auto">
          <a:xfrm>
            <a:off x="352459" y="1898998"/>
            <a:ext cx="2731922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formalized Viewpoints theory</a:t>
            </a:r>
          </a:p>
        </p:txBody>
      </p:sp>
      <p:sp>
        <p:nvSpPr>
          <p:cNvPr id="15" name="Text Box 6"/>
          <p:cNvSpPr txBox="1">
            <a:spLocks noChangeArrowheads="1"/>
          </p:cNvSpPr>
          <p:nvPr/>
        </p:nvSpPr>
        <p:spPr bwMode="auto">
          <a:xfrm>
            <a:off x="4156485" y="5613229"/>
            <a:ext cx="2981501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potential application for SVS</a:t>
            </a:r>
          </a:p>
        </p:txBody>
      </p:sp>
      <p:sp>
        <p:nvSpPr>
          <p:cNvPr id="17" name="Text Box 6"/>
          <p:cNvSpPr txBox="1">
            <a:spLocks noChangeArrowheads="1"/>
          </p:cNvSpPr>
          <p:nvPr/>
        </p:nvSpPr>
        <p:spPr bwMode="auto">
          <a:xfrm>
            <a:off x="787868" y="4628508"/>
            <a:ext cx="2609868" cy="1200328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approximate gesture matching via EpMem</a:t>
            </a:r>
          </a:p>
        </p:txBody>
      </p:sp>
      <p:sp>
        <p:nvSpPr>
          <p:cNvPr id="24" name="Text Box 6"/>
          <p:cNvSpPr txBox="1">
            <a:spLocks noChangeArrowheads="1"/>
          </p:cNvSpPr>
          <p:nvPr/>
        </p:nvSpPr>
        <p:spPr bwMode="auto">
          <a:xfrm>
            <a:off x="6395390" y="437763"/>
            <a:ext cx="2426682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functional response modes</a:t>
            </a:r>
          </a:p>
        </p:txBody>
      </p:sp>
      <p:sp>
        <p:nvSpPr>
          <p:cNvPr id="25" name="Text Box 6"/>
          <p:cNvSpPr txBox="1">
            <a:spLocks noChangeArrowheads="1"/>
          </p:cNvSpPr>
          <p:nvPr/>
        </p:nvSpPr>
        <p:spPr bwMode="auto">
          <a:xfrm>
            <a:off x="3621654" y="1114169"/>
            <a:ext cx="1825681" cy="1200328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data-driven interactive experience</a:t>
            </a:r>
          </a:p>
        </p:txBody>
      </p:sp>
    </p:spTree>
    <p:extLst>
      <p:ext uri="{BB962C8B-B14F-4D97-AF65-F5344CB8AC3E}">
        <p14:creationId xmlns:p14="http://schemas.microsoft.com/office/powerpoint/2010/main" val="21010638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4" grpId="0" animBg="1"/>
      <p:bldP spid="14" grpId="1" animBg="1"/>
      <p:bldP spid="15" grpId="0" animBg="1"/>
      <p:bldP spid="17" grpId="0" animBg="1"/>
      <p:bldP spid="17" grpId="1" animBg="1"/>
      <p:bldP spid="24" grpId="0" animBg="1"/>
      <p:bldP spid="24" grpId="1" animBg="1"/>
      <p:bldP spid="25" grpId="0" animBg="1"/>
      <p:bldP spid="25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6224"/>
          </a:xfrm>
          <a:prstGeom prst="rect">
            <a:avLst/>
          </a:prstGeom>
        </p:spPr>
      </p:pic>
      <p:sp>
        <p:nvSpPr>
          <p:cNvPr id="5" name="Text Box 12"/>
          <p:cNvSpPr txBox="1">
            <a:spLocks noChangeArrowheads="1"/>
          </p:cNvSpPr>
          <p:nvPr/>
        </p:nvSpPr>
        <p:spPr bwMode="auto">
          <a:xfrm>
            <a:off x="7021471" y="5681739"/>
            <a:ext cx="1415220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coals</a:t>
            </a:r>
            <a:endParaRPr lang="en-US" sz="2800" b="1" dirty="0">
              <a:latin typeface="Georgia" pitchFamily="-65" charset="0"/>
            </a:endParaRPr>
          </a:p>
        </p:txBody>
      </p:sp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3106167" y="3784091"/>
            <a:ext cx="1778898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EpMem restrictions</a:t>
            </a: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372750" y="2987963"/>
            <a:ext cx="2088225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noisy emotion classification</a:t>
            </a:r>
          </a:p>
        </p:txBody>
      </p:sp>
      <p:sp>
        <p:nvSpPr>
          <p:cNvPr id="17" name="Text Box 6"/>
          <p:cNvSpPr txBox="1">
            <a:spLocks noChangeArrowheads="1"/>
          </p:cNvSpPr>
          <p:nvPr/>
        </p:nvSpPr>
        <p:spPr bwMode="auto">
          <a:xfrm>
            <a:off x="3398363" y="5505741"/>
            <a:ext cx="2286832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evaluation: </a:t>
            </a:r>
            <a:r>
              <a:rPr lang="en-US" sz="2400" dirty="0">
                <a:latin typeface="Georgia" pitchFamily="-65" charset="0"/>
              </a:rPr>
              <a:t>s</a:t>
            </a:r>
            <a:r>
              <a:rPr lang="en-US" sz="2400" dirty="0" smtClean="0">
                <a:latin typeface="Georgia" pitchFamily="-65" charset="0"/>
              </a:rPr>
              <a:t>ummer 2014</a:t>
            </a:r>
          </a:p>
        </p:txBody>
      </p:sp>
      <p:sp>
        <p:nvSpPr>
          <p:cNvPr id="19" name="Text Box 6"/>
          <p:cNvSpPr txBox="1">
            <a:spLocks noChangeArrowheads="1"/>
          </p:cNvSpPr>
          <p:nvPr/>
        </p:nvSpPr>
        <p:spPr bwMode="auto">
          <a:xfrm>
            <a:off x="5390079" y="463095"/>
            <a:ext cx="3262783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naive call &amp; response learning</a:t>
            </a:r>
          </a:p>
        </p:txBody>
      </p:sp>
      <p:sp>
        <p:nvSpPr>
          <p:cNvPr id="20" name="Text Box 6"/>
          <p:cNvSpPr txBox="1">
            <a:spLocks noChangeArrowheads="1"/>
          </p:cNvSpPr>
          <p:nvPr/>
        </p:nvSpPr>
        <p:spPr bwMode="auto">
          <a:xfrm>
            <a:off x="2756092" y="1726173"/>
            <a:ext cx="2929103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Viewpoints theory not utilized fully</a:t>
            </a: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431837" y="609019"/>
            <a:ext cx="1881450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only surface semantics</a:t>
            </a:r>
          </a:p>
        </p:txBody>
      </p:sp>
      <p:sp>
        <p:nvSpPr>
          <p:cNvPr id="23" name="Text Box 6"/>
          <p:cNvSpPr txBox="1">
            <a:spLocks noChangeArrowheads="1"/>
          </p:cNvSpPr>
          <p:nvPr/>
        </p:nvSpPr>
        <p:spPr bwMode="auto">
          <a:xfrm>
            <a:off x="675994" y="4720912"/>
            <a:ext cx="1974268" cy="1200328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limited synchronous interaction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7" grpId="0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3" grpId="0" animBg="1"/>
      <p:bldP spid="23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61779" y="1674"/>
            <a:ext cx="10281979" cy="6854652"/>
          </a:xfrm>
          <a:prstGeom prst="rect">
            <a:avLst/>
          </a:prstGeom>
        </p:spPr>
      </p:pic>
      <p:sp>
        <p:nvSpPr>
          <p:cNvPr id="6" name="Text Box 12"/>
          <p:cNvSpPr txBox="1">
            <a:spLocks noChangeArrowheads="1"/>
          </p:cNvSpPr>
          <p:nvPr/>
        </p:nvSpPr>
        <p:spPr bwMode="auto">
          <a:xfrm>
            <a:off x="4296831" y="4369342"/>
            <a:ext cx="4648200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dirty="0" err="1" smtClean="0">
                <a:latin typeface="Georgia" pitchFamily="-65" charset="0"/>
              </a:rPr>
              <a:t>mikhailjacob.in</a:t>
            </a:r>
            <a:endParaRPr lang="en-US" sz="2800" dirty="0">
              <a:latin typeface="Georgia" pitchFamily="-65" charset="0"/>
            </a:endParaRPr>
          </a:p>
        </p:txBody>
      </p:sp>
      <p:sp>
        <p:nvSpPr>
          <p:cNvPr id="7" name="Text Box 12"/>
          <p:cNvSpPr txBox="1">
            <a:spLocks noChangeArrowheads="1"/>
          </p:cNvSpPr>
          <p:nvPr/>
        </p:nvSpPr>
        <p:spPr bwMode="auto">
          <a:xfrm>
            <a:off x="4296831" y="3627702"/>
            <a:ext cx="4648200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dirty="0" err="1" smtClean="0">
                <a:latin typeface="Georgia" pitchFamily="-65" charset="0"/>
              </a:rPr>
              <a:t>mikhail.jacob@gatech.edu</a:t>
            </a:r>
            <a:endParaRPr lang="en-US" sz="2800" dirty="0">
              <a:latin typeface="Georgia" pitchFamily="-65" charset="0"/>
            </a:endParaRPr>
          </a:p>
        </p:txBody>
      </p:sp>
      <p:sp>
        <p:nvSpPr>
          <p:cNvPr id="5" name="Text Box 12"/>
          <p:cNvSpPr txBox="1">
            <a:spLocks noChangeArrowheads="1"/>
          </p:cNvSpPr>
          <p:nvPr/>
        </p:nvSpPr>
        <p:spPr bwMode="auto">
          <a:xfrm>
            <a:off x="4296831" y="5140068"/>
            <a:ext cx="4648200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dirty="0" err="1" smtClean="0">
                <a:latin typeface="Georgia" pitchFamily="-65" charset="0"/>
              </a:rPr>
              <a:t>adam.cc.gatech.edu</a:t>
            </a:r>
            <a:endParaRPr lang="en-US" sz="2800" dirty="0">
              <a:latin typeface="Georgia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181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699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ancing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7999"/>
          </a:xfrm>
          <a:prstGeom prst="rect">
            <a:avLst/>
          </a:prstGeom>
          <a:effectLst/>
        </p:spPr>
      </p:pic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737045" y="532128"/>
            <a:ext cx="1676681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aims</a:t>
            </a: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4608357" y="1868659"/>
            <a:ext cx="3300264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freeform, expressive gestural interaction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2413726" y="3590957"/>
            <a:ext cx="3517970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minimal instantial knowledge 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737047" y="5331813"/>
            <a:ext cx="2612783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>
                <a:latin typeface="Georgia" pitchFamily="-65" charset="0"/>
              </a:rPr>
              <a:t>i</a:t>
            </a:r>
            <a:r>
              <a:rPr lang="en-US" sz="2400" dirty="0" smtClean="0">
                <a:latin typeface="Georgia" pitchFamily="-65" charset="0"/>
              </a:rPr>
              <a:t>mprovisational proto-narrative</a:t>
            </a:r>
          </a:p>
        </p:txBody>
      </p:sp>
    </p:spTree>
    <p:extLst>
      <p:ext uri="{BB962C8B-B14F-4D97-AF65-F5344CB8AC3E}">
        <p14:creationId xmlns:p14="http://schemas.microsoft.com/office/powerpoint/2010/main" val="803444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2457605" y="6000750"/>
            <a:ext cx="4233197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Viewpoints AI (video)</a:t>
            </a:r>
          </a:p>
        </p:txBody>
      </p:sp>
      <p:pic>
        <p:nvPicPr>
          <p:cNvPr id="2" name="VAI - The Window Project - Demo Medium - ditributabl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864" y="870111"/>
            <a:ext cx="9121136" cy="51306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386" r="8293"/>
          <a:stretch/>
        </p:blipFill>
        <p:spPr>
          <a:xfrm>
            <a:off x="5727" y="0"/>
            <a:ext cx="9142778" cy="6858000"/>
          </a:xfrm>
          <a:prstGeom prst="rect">
            <a:avLst/>
          </a:prstGeom>
        </p:spPr>
      </p:pic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3064741" y="478763"/>
            <a:ext cx="3022032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Viewpoints AI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857" t="14184" r="7877" b="15130"/>
          <a:stretch/>
        </p:blipFill>
        <p:spPr>
          <a:xfrm>
            <a:off x="5727" y="1428867"/>
            <a:ext cx="9142777" cy="4014439"/>
          </a:xfrm>
          <a:prstGeom prst="rect">
            <a:avLst/>
          </a:prstGeom>
          <a:effectLst>
            <a:softEdge rad="101600"/>
          </a:effec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13" y="1402061"/>
            <a:ext cx="9140627" cy="4049574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3074842" y="5778968"/>
            <a:ext cx="2575405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>
                <a:latin typeface="Georgia" pitchFamily="-65" charset="0"/>
              </a:rPr>
              <a:t>a</a:t>
            </a:r>
            <a:r>
              <a:rPr lang="en-US" sz="2800" b="1" dirty="0" smtClean="0">
                <a:latin typeface="Georgia" pitchFamily="-65" charset="0"/>
              </a:rPr>
              <a:t>rchitecture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2639805" y="428348"/>
            <a:ext cx="2416514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perception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621654" y="2978675"/>
            <a:ext cx="19006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u="sng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TODO</a:t>
            </a:r>
            <a:endParaRPr lang="en-US" sz="5400" b="1" u="sng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" y="1403268"/>
            <a:ext cx="9135176" cy="4047159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891973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kinect_skeleton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396" b="1396"/>
          <a:stretch/>
        </p:blipFill>
        <p:spPr>
          <a:xfrm>
            <a:off x="0" y="-1"/>
            <a:ext cx="9144000" cy="6858001"/>
          </a:xfrm>
          <a:prstGeom prst="rect">
            <a:avLst/>
          </a:prstGeom>
          <a:effectLst/>
        </p:spPr>
      </p:pic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3012903" y="4046603"/>
            <a:ext cx="3116574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>
                <a:latin typeface="Georgia" pitchFamily="-65" charset="0"/>
              </a:rPr>
              <a:t>p</a:t>
            </a:r>
            <a:r>
              <a:rPr lang="en-US" sz="2400" dirty="0" smtClean="0">
                <a:latin typeface="Georgia" pitchFamily="-65" charset="0"/>
              </a:rPr>
              <a:t>arsing Viewpoints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5499762" y="5370453"/>
            <a:ext cx="1973059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turn-taking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487093" y="5370453"/>
            <a:ext cx="2134561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“emotion” classification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471487" y="792722"/>
            <a:ext cx="2541415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>
                <a:latin typeface="Georgia" pitchFamily="-65" charset="0"/>
              </a:rPr>
              <a:t>p</a:t>
            </a:r>
            <a:r>
              <a:rPr lang="en-US" sz="2800" b="1" dirty="0" smtClean="0">
                <a:latin typeface="Georgia" pitchFamily="-65" charset="0"/>
              </a:rPr>
              <a:t>erception</a:t>
            </a:r>
          </a:p>
        </p:txBody>
      </p:sp>
    </p:spTree>
    <p:extLst>
      <p:ext uri="{BB962C8B-B14F-4D97-AF65-F5344CB8AC3E}">
        <p14:creationId xmlns:p14="http://schemas.microsoft.com/office/powerpoint/2010/main" val="2708208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motions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955625" y="6048483"/>
            <a:ext cx="4735674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“emotion” classification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346326" y="3659832"/>
            <a:ext cx="3116574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supervised learning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3959341" y="2509698"/>
            <a:ext cx="2161787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motion-based feature set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5080158" y="240315"/>
            <a:ext cx="3594666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random forests classifier from scikit-learn</a:t>
            </a:r>
          </a:p>
        </p:txBody>
      </p:sp>
    </p:spTree>
    <p:extLst>
      <p:ext uri="{BB962C8B-B14F-4D97-AF65-F5344CB8AC3E}">
        <p14:creationId xmlns:p14="http://schemas.microsoft.com/office/powerpoint/2010/main" val="2589914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6643814" y="6063814"/>
            <a:ext cx="2062812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>
                <a:latin typeface="Georgia" pitchFamily="-65" charset="0"/>
              </a:rPr>
              <a:t>r</a:t>
            </a:r>
            <a:r>
              <a:rPr lang="en-US" sz="2800" b="1" dirty="0" smtClean="0">
                <a:latin typeface="Georgia" pitchFamily="-65" charset="0"/>
              </a:rPr>
              <a:t>easoning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3621654" y="2967335"/>
            <a:ext cx="19006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u="sng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TODO</a:t>
            </a:r>
            <a:endParaRPr lang="en-US" sz="5400" b="1" u="sng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" y="1403268"/>
            <a:ext cx="9135176" cy="4047159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891973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52457</TotalTime>
  <Words>180</Words>
  <Application>Microsoft Macintosh PowerPoint</Application>
  <PresentationFormat>On-screen Show (4:3)</PresentationFormat>
  <Paragraphs>75</Paragraphs>
  <Slides>17</Slides>
  <Notes>17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Adaptive Digital Media Lab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Brian Magerko</dc:creator>
  <cp:lastModifiedBy>Mikhail Jacob</cp:lastModifiedBy>
  <cp:revision>342</cp:revision>
  <cp:lastPrinted>2012-02-21T22:19:17Z</cp:lastPrinted>
  <dcterms:created xsi:type="dcterms:W3CDTF">2013-08-28T14:53:04Z</dcterms:created>
  <dcterms:modified xsi:type="dcterms:W3CDTF">2014-06-16T04:31:05Z</dcterms:modified>
</cp:coreProperties>
</file>

<file path=docProps/thumbnail.jpeg>
</file>